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7" r:id="rId4"/>
    <p:sldId id="274" r:id="rId5"/>
    <p:sldId id="273" r:id="rId6"/>
    <p:sldId id="275" r:id="rId7"/>
    <p:sldId id="276" r:id="rId8"/>
    <p:sldId id="278" r:id="rId9"/>
    <p:sldId id="279" r:id="rId10"/>
    <p:sldId id="280" r:id="rId11"/>
    <p:sldId id="281" r:id="rId12"/>
    <p:sldId id="282" r:id="rId13"/>
    <p:sldId id="259" r:id="rId14"/>
    <p:sldId id="28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719E2"/>
    <a:srgbClr val="244B58"/>
    <a:srgbClr val="ED721C"/>
    <a:srgbClr val="366E82"/>
    <a:srgbClr val="1A353E"/>
    <a:srgbClr val="32677A"/>
    <a:srgbClr val="E86912"/>
    <a:srgbClr val="EBE600"/>
    <a:srgbClr val="ED7622"/>
    <a:srgbClr val="A4E1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62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C6BB-142F-4728-92CD-1AC772AEEAAF}" type="datetimeFigureOut">
              <a:rPr lang="ru-RU" smtClean="0"/>
              <a:t>02.02.2026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24E3C-F85A-4D2D-AF75-8DB5D7119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41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AD4A56-B400-40F8-B747-DA22CF0C1C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F5FB834-2891-42E9-975A-DE84BCA853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DA481-90D8-4662-8B9C-66178EAC3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C2C00-2F9E-49C1-81CA-061EFDCE3F68}" type="datetime1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EA9DC8-662E-4AEE-A548-5AD52CDE7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81A5B0-A55D-4CBC-8D42-6F70B24DA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7342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EBEF7-04E3-446A-9DB6-ACB32B8FF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D7A201B-3ED6-4F34-8F56-C816D2BBF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0811A0-C779-4A1F-AAE9-43BB0105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FEE28-885E-44C0-9FD5-1EA8B2EA1507}" type="datetime1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D23CEE-1BEC-4B5D-9989-23E7F1F3A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C9865E-D6BD-4780-8A78-73F6142E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312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817C412-EFC9-4665-8848-E279D856C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0AFF41-F2D7-4BAF-8BA9-CA451E830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7EF5C2-7052-47CA-9062-46D8A6DE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1F1C-78CC-4C99-8CDB-7133FC224BCD}" type="datetime1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7B692-3C1F-4D4C-ACFE-6A7C17FB7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9E7D90-1D89-4C40-9471-047628AB1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48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75D45-E20F-4E85-A772-DE73B6CDD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26AD2C-97C7-4A22-A716-5DD060594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9BA41E-840D-4A0E-A238-1F294A0C8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9FCC-BFEC-4F65-841D-288C96412D09}" type="datetime1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3DE3D-0DEC-4DBA-9108-32525CE29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1585C1-08D2-4872-806E-F1ECA039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081" y="6356350"/>
            <a:ext cx="2743200" cy="365125"/>
          </a:xfrm>
        </p:spPr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820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22555D-71BD-4233-A149-91264CBFF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FEACCE2-D827-4AFA-B4B9-8B24D7686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99498-085C-4911-9058-5B590AF7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2493C-9730-413F-B10D-957AF285FA98}" type="datetime1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093406-FB0D-4176-9704-186F57B8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24401-1460-400D-930B-2B67364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474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B28366-1834-4CE1-AB79-C7209A261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6542EE-CEDC-4932-BD44-AEF604D02D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C1731-C0F4-4497-81E6-350603F46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B02CBE-8E44-48D8-B874-E263E8505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AAA9E-21FA-42E7-B26D-311D692FF5E6}" type="datetime1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163DE-6A16-4078-939E-0CDC89E4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EC1BEF-7B36-4A69-9812-8D6AABB12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292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5FE54-2782-43F2-84DE-B08374D04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79D613A-A544-4921-B77B-D3864B52D0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EFAE72-D36D-42F1-9CD5-D60F2A0BAF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0E7F15-49E3-4109-AF34-315347F232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A4E19E7-B52D-402C-83D6-F884BF81B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CF5ABD7-F094-47B9-A4D6-471453FC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E9908-336E-4447-B7D1-4CB56F691D41}" type="datetime1">
              <a:rPr lang="ru-RU" smtClean="0"/>
              <a:t>02.02.2026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65DB4C3-11AA-45DB-A13B-2ACE7F34C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749508B-1F31-405F-8D18-A1AC25266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65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026A7-783B-4603-ADB1-5D619E7F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EA0AC36-8EB2-403D-8CE2-4325D3FC0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81762-024B-44E6-ADC7-95CB24BDFBE8}" type="datetime1">
              <a:rPr lang="ru-RU" smtClean="0"/>
              <a:t>02.02.2026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7C64832-9146-40E5-A1D2-24AB9C196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FE5DCB6-9E6C-4D87-A5E6-2BC64A28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15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1D96C4-B32D-49F2-B431-A3936DD2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B4A5F-6B56-4BC3-9B94-D1D24D799D5E}" type="datetime1">
              <a:rPr lang="ru-RU" smtClean="0"/>
              <a:t>02.02.2026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7713422-F1D5-4792-BDFB-80176FB23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E2B3E6-7EB4-4352-9255-1CFB672C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409" y="6356350"/>
            <a:ext cx="2743200" cy="365125"/>
          </a:xfrm>
        </p:spPr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09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74AD3-4289-422E-BFB3-FF866C2E4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71C8F-DE3E-4D13-83E7-855C474A0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C78FCF2-64A7-4410-B81B-53687837A9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A66B053-5480-4222-8EDF-9635283BD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ECEA7-D433-433F-A637-FA3BB8237F06}" type="datetime1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FAFAE9-2A93-4C6E-9EF9-59B6F1561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6C5EA0-A93E-4B28-ABD8-BC8D8C83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51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4B42AB-96E9-41CC-9100-4703AED6F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0DAE2A6-D979-4DFA-A962-C01EB61363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2C20F8-0870-4854-B279-149D002E3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8C33BAD-7F27-4EDB-A920-695EB21EF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84F34-9F2A-49A7-B1E8-1ADDAA2246A6}" type="datetime1">
              <a:rPr lang="ru-RU" smtClean="0"/>
              <a:t>02.02.2026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1242D3-A565-4F1A-95C3-8942C8895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610039-BC6C-41AD-BA51-B9FE45E8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60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AFCEC-CB43-4065-9D06-C696AB10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B273-D648-4BFC-B096-DD99589AF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F350DE-0DAA-4ABD-ACCE-AA86B65279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632A2-05E5-4C50-B7C9-711AC2C91A3C}" type="datetime1">
              <a:rPr lang="ru-RU" smtClean="0"/>
              <a:t>02.02.2026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BFF57C-A2D2-4272-8DD0-AC1F5AA5C5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10D7FA-EA30-401E-B81B-CDED02034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E0EA-7F83-48C1-893A-9E8D847C306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243F9B-76B2-4955-9837-345D50459C2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25506" y="365125"/>
            <a:ext cx="628294" cy="62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youtrack.hshl.ru/agil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5A101B-BC02-4C40-9459-E0567DCEF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25930"/>
            <a:ext cx="9144000" cy="178136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244B58"/>
                </a:solidFill>
                <a:latin typeface="Franklin Gothic Book" panose="020B0503020102020204" pitchFamily="34" charset="0"/>
              </a:rPr>
              <a:t>Работа в YouTrack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A35CF7-C6BA-400D-AD35-EE515ABAED3A}"/>
              </a:ext>
            </a:extLst>
          </p:cNvPr>
          <p:cNvSpPr txBox="1"/>
          <p:nvPr/>
        </p:nvSpPr>
        <p:spPr>
          <a:xfrm>
            <a:off x="4625109" y="3707296"/>
            <a:ext cx="3264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8719E2"/>
                </a:solidFill>
              </a:rPr>
              <a:t>Перейдите в режим просмотра</a:t>
            </a:r>
          </a:p>
        </p:txBody>
      </p:sp>
    </p:spTree>
    <p:extLst>
      <p:ext uri="{BB962C8B-B14F-4D97-AF65-F5344CB8AC3E}">
        <p14:creationId xmlns:p14="http://schemas.microsoft.com/office/powerpoint/2010/main" val="279408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39" y="295551"/>
            <a:ext cx="10515600" cy="74323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Когда работа над задачей завершена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10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6D335F-FF1D-426F-9A1A-023906B0A09E}"/>
              </a:ext>
            </a:extLst>
          </p:cNvPr>
          <p:cNvSpPr txBox="1"/>
          <p:nvPr/>
        </p:nvSpPr>
        <p:spPr>
          <a:xfrm>
            <a:off x="507999" y="1321649"/>
            <a:ext cx="106536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После завершения работы над задачей следует переместить ее на следующий этап –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Передано в тест </a:t>
            </a: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(отсюда ее заберет в работу тестировщик)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AEB3A-C885-4767-9408-22628DD0F560}"/>
              </a:ext>
            </a:extLst>
          </p:cNvPr>
          <p:cNvSpPr txBox="1"/>
          <p:nvPr/>
        </p:nvSpPr>
        <p:spPr>
          <a:xfrm>
            <a:off x="507999" y="4826306"/>
            <a:ext cx="1096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зависимости от приоритета задачи следует взять ее в работу, </a:t>
            </a:r>
            <a:b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а после устранения ошибок вновь переместить на этап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Передано в тест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D932654-F78B-4688-880F-D21B1E523D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818" y="1748106"/>
            <a:ext cx="1727200" cy="919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DE8C3DA-C76A-451A-A8D9-3B0EF8938A15}"/>
              </a:ext>
            </a:extLst>
          </p:cNvPr>
          <p:cNvSpPr txBox="1"/>
          <p:nvPr/>
        </p:nvSpPr>
        <p:spPr>
          <a:xfrm>
            <a:off x="507999" y="2967335"/>
            <a:ext cx="106536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случае выявления ошибок на этапе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тестировании </a:t>
            </a: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тестировщик переместит задачу на этап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Очередь </a:t>
            </a: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и установит для нее статус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Возврат на доработку</a:t>
            </a:r>
          </a:p>
        </p:txBody>
      </p:sp>
    </p:spTree>
    <p:extLst>
      <p:ext uri="{BB962C8B-B14F-4D97-AF65-F5344CB8AC3E}">
        <p14:creationId xmlns:p14="http://schemas.microsoft.com/office/powerpoint/2010/main" val="24499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7.40741E-7 L 0.00039 0.37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88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39" y="295551"/>
            <a:ext cx="10515600" cy="74323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Если тестирование прошло успешно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11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6D335F-FF1D-426F-9A1A-023906B0A09E}"/>
              </a:ext>
            </a:extLst>
          </p:cNvPr>
          <p:cNvSpPr txBox="1"/>
          <p:nvPr/>
        </p:nvSpPr>
        <p:spPr>
          <a:xfrm>
            <a:off x="507999" y="1321649"/>
            <a:ext cx="10961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Вы можете сразу поместить разработанное решение (код) в хранилище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AEB3A-C885-4767-9408-22628DD0F560}"/>
              </a:ext>
            </a:extLst>
          </p:cNvPr>
          <p:cNvSpPr txBox="1"/>
          <p:nvPr/>
        </p:nvSpPr>
        <p:spPr>
          <a:xfrm>
            <a:off x="507999" y="3794224"/>
            <a:ext cx="1096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коммите должен быть корректно указан номер задачи </a:t>
            </a:r>
            <a:b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(пример: [SSR-5640] Наименование задачи)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8C3DA-C76A-451A-A8D9-3B0EF8938A15}"/>
              </a:ext>
            </a:extLst>
          </p:cNvPr>
          <p:cNvSpPr txBox="1"/>
          <p:nvPr/>
        </p:nvSpPr>
        <p:spPr>
          <a:xfrm>
            <a:off x="507999" y="1904273"/>
            <a:ext cx="10653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Чтобы задача попала в "дневную" сборку и пошла далее по процессу, обязательно переместите ее на этап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Помещено в хранилище</a:t>
            </a: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. </a:t>
            </a:r>
          </a:p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Сделать это вы можете на доске спринта, либо проставив отметку в карточке задачи</a:t>
            </a:r>
            <a:endParaRPr lang="ru-RU" sz="2700" b="1" dirty="0">
              <a:solidFill>
                <a:srgbClr val="1A353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F7959A-C8C7-49CA-80D5-2768FC93DD8F}"/>
              </a:ext>
            </a:extLst>
          </p:cNvPr>
          <p:cNvSpPr txBox="1"/>
          <p:nvPr/>
        </p:nvSpPr>
        <p:spPr>
          <a:xfrm>
            <a:off x="507999" y="4898041"/>
            <a:ext cx="1096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Если указанные выше условия не будут выполнены, все дальнейшие перемещения задачи по этапам вам придется выполнить вручную </a:t>
            </a:r>
            <a:endParaRPr lang="ru-RU" sz="2700" b="1" dirty="0">
              <a:solidFill>
                <a:srgbClr val="1A353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1407AC-70CA-4B37-A687-5402D091AA3C}"/>
              </a:ext>
            </a:extLst>
          </p:cNvPr>
          <p:cNvSpPr txBox="1"/>
          <p:nvPr/>
        </p:nvSpPr>
        <p:spPr>
          <a:xfrm>
            <a:off x="507999" y="5995376"/>
            <a:ext cx="10961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недельную сборку может попасть всё, что было размещено в хранилище до 18:00 воскресенья</a:t>
            </a:r>
          </a:p>
        </p:txBody>
      </p:sp>
    </p:spTree>
    <p:extLst>
      <p:ext uri="{BB962C8B-B14F-4D97-AF65-F5344CB8AC3E}">
        <p14:creationId xmlns:p14="http://schemas.microsoft.com/office/powerpoint/2010/main" val="58898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719E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40FB72-0C5E-4000-8DA9-C1B66F81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7511" y="3938539"/>
            <a:ext cx="6274489" cy="2087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39" y="295551"/>
            <a:ext cx="10515600" cy="743239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Мы ведем учет рабочего времени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12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F6D335F-FF1D-426F-9A1A-023906B0A09E}"/>
              </a:ext>
            </a:extLst>
          </p:cNvPr>
          <p:cNvSpPr txBox="1"/>
          <p:nvPr/>
        </p:nvSpPr>
        <p:spPr>
          <a:xfrm>
            <a:off x="507999" y="1321649"/>
            <a:ext cx="109617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Учет осуществляется в рамках каждой задачи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AEB3A-C885-4767-9408-22628DD0F560}"/>
              </a:ext>
            </a:extLst>
          </p:cNvPr>
          <p:cNvSpPr txBox="1"/>
          <p:nvPr/>
        </p:nvSpPr>
        <p:spPr>
          <a:xfrm>
            <a:off x="619539" y="4151357"/>
            <a:ext cx="51274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комментариях </a:t>
            </a:r>
            <a:b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к списываемым трудозатратам </a:t>
            </a:r>
            <a:b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следует дать краткое описание </a:t>
            </a:r>
            <a:b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выполненных действий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E8C3DA-C76A-451A-A8D9-3B0EF8938A15}"/>
              </a:ext>
            </a:extLst>
          </p:cNvPr>
          <p:cNvSpPr txBox="1"/>
          <p:nvPr/>
        </p:nvSpPr>
        <p:spPr>
          <a:xfrm>
            <a:off x="507999" y="1870327"/>
            <a:ext cx="109617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Систематически сразу после прекращения работы над задачей вносите данные в раздел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Затраченное время</a:t>
            </a:r>
          </a:p>
        </p:txBody>
      </p:sp>
    </p:spTree>
    <p:extLst>
      <p:ext uri="{BB962C8B-B14F-4D97-AF65-F5344CB8AC3E}">
        <p14:creationId xmlns:p14="http://schemas.microsoft.com/office/powerpoint/2010/main" val="341584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A3212-0302-4FDC-9A53-768D052A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13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BC823-C047-4C40-824A-C4E7B1114B52}"/>
              </a:ext>
            </a:extLst>
          </p:cNvPr>
          <p:cNvSpPr txBox="1"/>
          <p:nvPr/>
        </p:nvSpPr>
        <p:spPr>
          <a:xfrm>
            <a:off x="3686270" y="2905780"/>
            <a:ext cx="536275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Больше подробностей о том, </a:t>
            </a:r>
            <a:endParaRPr lang="en-US" sz="3200" b="1" dirty="0">
              <a:solidFill>
                <a:srgbClr val="ED7622"/>
              </a:solidFill>
              <a:latin typeface="Franklin Gothic Book" panose="020B0503020102020204" pitchFamily="34" charset="0"/>
            </a:endParaRPr>
          </a:p>
          <a:p>
            <a:r>
              <a:rPr lang="ru-RU" sz="32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как работать в </a:t>
            </a:r>
            <a:r>
              <a:rPr lang="en-US" sz="32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YouTrack</a:t>
            </a:r>
            <a:r>
              <a:rPr lang="ru-RU" sz="32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,</a:t>
            </a:r>
          </a:p>
          <a:p>
            <a:r>
              <a:rPr lang="ru-RU" sz="32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вы найдете </a:t>
            </a:r>
            <a:r>
              <a:rPr lang="ru-RU" sz="3200" b="1" u="sng" dirty="0">
                <a:solidFill>
                  <a:srgbClr val="ED7622"/>
                </a:solidFill>
                <a:latin typeface="Franklin Gothic Book" panose="020B0503020102020204" pitchFamily="34" charset="0"/>
              </a:rPr>
              <a:t>здесь</a:t>
            </a:r>
            <a:r>
              <a:rPr lang="en-US" sz="32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 </a:t>
            </a:r>
            <a:r>
              <a:rPr lang="ru-RU" sz="32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или здесь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3A8C66-0CA1-43FB-A827-8F3E4954B927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50F7D45-AAA0-49BE-90F8-9F3BC34ADF99}"/>
              </a:ext>
            </a:extLst>
          </p:cNvPr>
          <p:cNvSpPr txBox="1"/>
          <p:nvPr/>
        </p:nvSpPr>
        <p:spPr>
          <a:xfrm>
            <a:off x="8613183" y="3845879"/>
            <a:ext cx="590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ED7622"/>
                </a:solidFill>
                <a:latin typeface="Franklin Gothic Book" panose="020B0503020102020204" pitchFamily="34" charset="0"/>
                <a:sym typeface="Symbol" panose="05050102010706020507" pitchFamily="18" charset="2"/>
              </a:rPr>
              <a:t></a:t>
            </a:r>
            <a:endParaRPr lang="ru-RU" dirty="0"/>
          </a:p>
        </p:txBody>
      </p:sp>
      <p:graphicFrame>
        <p:nvGraphicFramePr>
          <p:cNvPr id="12" name="Объект 11">
            <a:hlinkClick r:id="" action="ppaction://ole?verb=1"/>
            <a:extLst>
              <a:ext uri="{FF2B5EF4-FFF2-40B4-BE49-F238E27FC236}">
                <a16:creationId xmlns:a16="http://schemas.microsoft.com/office/drawing/2014/main" id="{83C855AF-DF7E-49FA-BBE8-4C3F2AF5B8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134281"/>
              </p:ext>
            </p:extLst>
          </p:nvPr>
        </p:nvGraphicFramePr>
        <p:xfrm>
          <a:off x="9068199" y="3671010"/>
          <a:ext cx="9144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Document" showAsIcon="1" r:id="rId3" imgW="914346" imgH="792504" progId="Word.Document.12">
                  <p:embed/>
                </p:oleObj>
              </mc:Choice>
              <mc:Fallback>
                <p:oleObj name="Document" showAsIcon="1" r:id="rId3" imgW="914346" imgH="79250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68199" y="3671010"/>
                        <a:ext cx="914400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1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ACA3212-0302-4FDC-9A53-768D052A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14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6BC823-C047-4C40-824A-C4E7B1114B52}"/>
              </a:ext>
            </a:extLst>
          </p:cNvPr>
          <p:cNvSpPr txBox="1"/>
          <p:nvPr/>
        </p:nvSpPr>
        <p:spPr>
          <a:xfrm>
            <a:off x="3686270" y="2905780"/>
            <a:ext cx="6143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ED7622"/>
                </a:solidFill>
                <a:latin typeface="Franklin Gothic Book" panose="020B0503020102020204" pitchFamily="34" charset="0"/>
              </a:rPr>
              <a:t>Добро пожаловать в команду!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63A8C66-0CA1-43FB-A827-8F3E4954B927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595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ru-RU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Как мы работаем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CFE83-1A24-45A0-8B58-B2CC57F9624B}"/>
              </a:ext>
            </a:extLst>
          </p:cNvPr>
          <p:cNvSpPr txBox="1"/>
          <p:nvPr/>
        </p:nvSpPr>
        <p:spPr>
          <a:xfrm>
            <a:off x="405692" y="1977628"/>
            <a:ext cx="11380616" cy="2831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Наша команда работает по </a:t>
            </a:r>
            <a:r>
              <a:rPr lang="ru-RU" sz="2800" dirty="0" err="1">
                <a:solidFill>
                  <a:srgbClr val="1A353E"/>
                </a:solidFill>
                <a:latin typeface="Franklin Gothic Book" panose="020B0503020102020204" pitchFamily="34" charset="0"/>
              </a:rPr>
              <a:t>Agile</a:t>
            </a: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-методологии </a:t>
            </a:r>
            <a:r>
              <a:rPr lang="ru-RU" sz="2800" dirty="0" err="1">
                <a:solidFill>
                  <a:srgbClr val="1A353E"/>
                </a:solidFill>
                <a:latin typeface="Franklin Gothic Book" panose="020B0503020102020204" pitchFamily="34" charset="0"/>
              </a:rPr>
              <a:t>Scrum</a:t>
            </a:r>
            <a:endParaRPr lang="ru-RU" sz="2800" dirty="0">
              <a:solidFill>
                <a:srgbClr val="1A353E"/>
              </a:solidFill>
              <a:latin typeface="Franklin Gothic Book" panose="020B0503020102020204" pitchFamily="34" charset="0"/>
            </a:endParaRP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Для планирования проектов и отслеживания задач </a:t>
            </a:r>
            <a:b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мы используем </a:t>
            </a:r>
            <a:r>
              <a:rPr lang="en-US" sz="2800" u="sng" dirty="0">
                <a:solidFill>
                  <a:srgbClr val="8719E2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YouTrack</a:t>
            </a:r>
            <a:endParaRPr lang="ru-RU" sz="2800" dirty="0">
              <a:solidFill>
                <a:srgbClr val="8719E2"/>
              </a:solidFill>
              <a:latin typeface="Franklin Gothic Book" panose="020B0503020102020204" pitchFamily="34" charset="0"/>
            </a:endParaRP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На ресурсе организованы спринты, настроены рабочие процессы, </a:t>
            </a:r>
            <a:b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используется </a:t>
            </a:r>
            <a:r>
              <a:rPr lang="en-US" sz="2800" u="sng" dirty="0">
                <a:solidFill>
                  <a:srgbClr val="8719E2"/>
                </a:solidFill>
                <a:latin typeface="Franklin Gothic Book" panose="020B0503020102020204" pitchFamily="34" charset="0"/>
              </a:rPr>
              <a:t>Agile-</a:t>
            </a:r>
            <a:r>
              <a:rPr lang="ru-RU" sz="2800" u="sng" dirty="0">
                <a:solidFill>
                  <a:srgbClr val="8719E2"/>
                </a:solidFill>
                <a:latin typeface="Franklin Gothic Book" panose="020B0503020102020204" pitchFamily="34" charset="0"/>
              </a:rPr>
              <a:t>доска </a:t>
            </a: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и отслеживается время выполнения работы</a:t>
            </a:r>
          </a:p>
          <a:p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2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2358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ru-RU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Где берем задачи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CFE83-1A24-45A0-8B58-B2CC57F9624B}"/>
              </a:ext>
            </a:extLst>
          </p:cNvPr>
          <p:cNvSpPr txBox="1"/>
          <p:nvPr/>
        </p:nvSpPr>
        <p:spPr>
          <a:xfrm>
            <a:off x="574260" y="1763535"/>
            <a:ext cx="48370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Часть задач поступает из </a:t>
            </a:r>
            <a:b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en-US" sz="28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Service Desk</a:t>
            </a:r>
            <a:r>
              <a:rPr lang="ru-RU" sz="28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 </a:t>
            </a: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от пользователей компании</a:t>
            </a:r>
          </a:p>
          <a:p>
            <a:endParaRPr lang="ru-RU" dirty="0">
              <a:latin typeface="Franklin Gothic Book" panose="020B05030201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3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DB13D3-4DDA-4B36-9829-79E26335C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117" y="1291897"/>
            <a:ext cx="7157884" cy="55471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6BBF3D-62FE-4830-8BFA-630DFB7AB0AB}"/>
              </a:ext>
            </a:extLst>
          </p:cNvPr>
          <p:cNvSpPr txBox="1"/>
          <p:nvPr/>
        </p:nvSpPr>
        <p:spPr>
          <a:xfrm>
            <a:off x="574261" y="4080698"/>
            <a:ext cx="52997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Также есть </a:t>
            </a:r>
            <a:r>
              <a:rPr lang="ru-RU" sz="28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внутренние задачи </a:t>
            </a: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и </a:t>
            </a:r>
            <a:b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задачи от </a:t>
            </a:r>
            <a:r>
              <a:rPr lang="ru-RU" sz="28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Проектного офиса </a:t>
            </a: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– </a:t>
            </a:r>
            <a:b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все они формируются </a:t>
            </a:r>
            <a:b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и управляются в рамках Департамента ИТ</a:t>
            </a:r>
          </a:p>
          <a:p>
            <a:endParaRPr lang="ru-RU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1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Если задача поступила из Service Desk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CFE83-1A24-45A0-8B58-B2CC57F9624B}"/>
              </a:ext>
            </a:extLst>
          </p:cNvPr>
          <p:cNvSpPr txBox="1"/>
          <p:nvPr/>
        </p:nvSpPr>
        <p:spPr>
          <a:xfrm>
            <a:off x="508000" y="1428452"/>
            <a:ext cx="117863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На стороне YouTrack автоматически: </a:t>
            </a: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формируется карточка задачи</a:t>
            </a:r>
          </a:p>
          <a:p>
            <a:pPr marL="457200" indent="-457200">
              <a:spcBef>
                <a:spcPts val="1200"/>
              </a:spcBef>
              <a:buBlip>
                <a:blip r:embed="rId2"/>
              </a:buBlip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список наблюдателей задачи добавляются специалист, осуществивший передачу задачи из Service Desk в YouTrack, и </a:t>
            </a:r>
            <a:r>
              <a:rPr lang="ru-RU" sz="28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YouTrack-bot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4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FCDD15B-B490-4E3D-A7A8-A54967E0AA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20" y="4062509"/>
            <a:ext cx="8013552" cy="246838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047AD8-B2EA-4C0A-B897-1073D9FECA20}"/>
              </a:ext>
            </a:extLst>
          </p:cNvPr>
          <p:cNvSpPr txBox="1"/>
          <p:nvPr/>
        </p:nvSpPr>
        <p:spPr>
          <a:xfrm>
            <a:off x="982266" y="4527778"/>
            <a:ext cx="99678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Если в ходе выполнения задачи требуется вести переписку с Инициатором, при добавлении комментариев </a:t>
            </a:r>
            <a:b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карточке задачи </a:t>
            </a:r>
            <a:r>
              <a:rPr lang="ru-RU" sz="28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следует размещать тег </a:t>
            </a:r>
            <a:r>
              <a:rPr lang="ru-RU" sz="2800" b="1" dirty="0">
                <a:solidFill>
                  <a:srgbClr val="8719E2"/>
                </a:solidFill>
                <a:latin typeface="Franklin Gothic Book" panose="020B0503020102020204" pitchFamily="34" charset="0"/>
              </a:rPr>
              <a:t>@YouTrack-bot</a:t>
            </a:r>
            <a:endParaRPr lang="ru-RU" b="1" dirty="0">
              <a:solidFill>
                <a:srgbClr val="8719E2"/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3B4F7-B7E4-40D3-B3B8-F284700C7E4A}"/>
              </a:ext>
            </a:extLst>
          </p:cNvPr>
          <p:cNvSpPr txBox="1"/>
          <p:nvPr/>
        </p:nvSpPr>
        <p:spPr>
          <a:xfrm>
            <a:off x="8465046" y="4197372"/>
            <a:ext cx="372695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1200"/>
              </a:spcBef>
            </a:pPr>
            <a:r>
              <a:rPr lang="ru-RU" sz="20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Если в ходе выполнения задачи </a:t>
            </a:r>
            <a:br>
              <a:rPr lang="ru-RU" sz="20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0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требуется вести переписку с Инициатором, при добавлении комментариев в карточке задачи </a:t>
            </a:r>
            <a:r>
              <a:rPr lang="ru-RU" sz="20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следует размещать тег </a:t>
            </a:r>
            <a:r>
              <a:rPr lang="ru-RU" sz="2000" b="1" dirty="0">
                <a:solidFill>
                  <a:srgbClr val="8719E2"/>
                </a:solidFill>
                <a:latin typeface="Franklin Gothic Book" panose="020B0503020102020204" pitchFamily="34" charset="0"/>
              </a:rPr>
              <a:t>@YouTrack-bot</a:t>
            </a:r>
            <a:endParaRPr lang="ru-RU" sz="1400" b="1" dirty="0">
              <a:solidFill>
                <a:srgbClr val="8719E2"/>
              </a:solidFill>
              <a:latin typeface="Franklin Gothic Book" panose="020B0503020102020204" pitchFamily="34" charset="0"/>
            </a:endParaRP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E8B16E-8CA1-432C-B35A-76E2C329A4EA}"/>
              </a:ext>
            </a:extLst>
          </p:cNvPr>
          <p:cNvSpPr txBox="1"/>
          <p:nvPr/>
        </p:nvSpPr>
        <p:spPr>
          <a:xfrm>
            <a:off x="9501809" y="498944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176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566" y="345247"/>
            <a:ext cx="10515600" cy="743239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Для каждой задачи создается карточка в YouTrack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5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1F28CC3-0110-4B9E-9B85-D2188CF69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08" y="1507088"/>
            <a:ext cx="7139709" cy="5214387"/>
          </a:xfrm>
          <a:prstGeom prst="rect">
            <a:avLst/>
          </a:prstGeom>
          <a:noFill/>
          <a:ln w="3175">
            <a:solidFill>
              <a:srgbClr val="BCEAD6"/>
            </a:solidFill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90BCA36-CBA6-4378-8AC0-EA99E78D2D73}"/>
              </a:ext>
            </a:extLst>
          </p:cNvPr>
          <p:cNvSpPr/>
          <p:nvPr/>
        </p:nvSpPr>
        <p:spPr>
          <a:xfrm>
            <a:off x="8138011" y="3029125"/>
            <a:ext cx="3871518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52095" algn="l"/>
              </a:tabLst>
            </a:pPr>
            <a:r>
              <a:rPr lang="ru-RU" sz="2400" b="1" dirty="0">
                <a:solidFill>
                  <a:srgbClr val="1A353E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Разделы </a:t>
            </a:r>
            <a:r>
              <a:rPr lang="ru-RU" sz="2400" b="1" dirty="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>
                <a:solidFill>
                  <a:srgbClr val="1A353E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400" b="1" dirty="0"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A353E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400" b="1" dirty="0">
                <a:solidFill>
                  <a:srgbClr val="0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1A353E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обязательны для заполнения.</a:t>
            </a:r>
          </a:p>
          <a:p>
            <a:pPr>
              <a:spcAft>
                <a:spcPts val="600"/>
              </a:spcAft>
              <a:tabLst>
                <a:tab pos="252095" algn="l"/>
              </a:tabLst>
            </a:pPr>
            <a:endParaRPr lang="ru-RU" sz="1600" b="1" dirty="0">
              <a:solidFill>
                <a:srgbClr val="1A353E"/>
              </a:solidFill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  <a:tabLst>
                <a:tab pos="252095" algn="l"/>
              </a:tabLst>
            </a:pPr>
            <a:r>
              <a:rPr lang="ru-RU" sz="2400" dirty="0">
                <a:solidFill>
                  <a:srgbClr val="1A353E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зависимости </a:t>
            </a:r>
            <a:br>
              <a:rPr lang="ru-RU" sz="2400" dirty="0">
                <a:solidFill>
                  <a:srgbClr val="1A353E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1A353E"/>
                </a:solidFill>
                <a:latin typeface="Franklin Gothic Book" panose="020B0503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 выбранного проекта набор полей в карточке задачи может различаться.</a:t>
            </a:r>
            <a:endParaRPr lang="ru-RU" sz="1600" dirty="0">
              <a:solidFill>
                <a:srgbClr val="1A353E"/>
              </a:solidFill>
              <a:effectLst/>
              <a:latin typeface="Franklin Gothic Book" panose="020B0503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086F0F-401D-4616-971B-24CEC882E603}"/>
              </a:ext>
            </a:extLst>
          </p:cNvPr>
          <p:cNvSpPr txBox="1"/>
          <p:nvPr/>
        </p:nvSpPr>
        <p:spPr>
          <a:xfrm>
            <a:off x="2558261" y="1206868"/>
            <a:ext cx="3011337" cy="615553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1700" dirty="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Панель инструментов </a:t>
            </a:r>
          </a:p>
          <a:p>
            <a:r>
              <a:rPr lang="ru-RU" sz="1700" dirty="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rPr>
              <a:t>(быстрые действия с задачей)</a:t>
            </a:r>
            <a:endParaRPr lang="ru-RU" sz="1700" dirty="0">
              <a:solidFill>
                <a:srgbClr val="E86912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B3490D-BA9D-4FAE-9D9A-DDCB40D1F93B}"/>
              </a:ext>
            </a:extLst>
          </p:cNvPr>
          <p:cNvSpPr txBox="1"/>
          <p:nvPr/>
        </p:nvSpPr>
        <p:spPr>
          <a:xfrm>
            <a:off x="2899348" y="1810269"/>
            <a:ext cx="2167581" cy="369332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US" dirty="0">
                <a:solidFill>
                  <a:srgbClr val="E86912"/>
                </a:solidFill>
              </a:rPr>
              <a:t>Наименование </a:t>
            </a:r>
            <a:r>
              <a:rPr lang="ru-RU" dirty="0">
                <a:solidFill>
                  <a:srgbClr val="E86912"/>
                </a:solidFill>
              </a:rPr>
              <a:t>задачи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DA3C1D-8344-420C-9613-2E4F026F0509}"/>
              </a:ext>
            </a:extLst>
          </p:cNvPr>
          <p:cNvSpPr txBox="1"/>
          <p:nvPr/>
        </p:nvSpPr>
        <p:spPr>
          <a:xfrm>
            <a:off x="3684257" y="2139206"/>
            <a:ext cx="1723549" cy="369332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E86912"/>
                </a:solidFill>
              </a:rPr>
              <a:t>Описание задачи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BD549D5-8404-4415-99C4-F7DB3A77F721}"/>
              </a:ext>
            </a:extLst>
          </p:cNvPr>
          <p:cNvSpPr txBox="1"/>
          <p:nvPr/>
        </p:nvSpPr>
        <p:spPr>
          <a:xfrm>
            <a:off x="2199882" y="4591091"/>
            <a:ext cx="4067139" cy="369332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E86912"/>
                </a:solidFill>
              </a:rPr>
              <a:t>Ссылки на связанные задачи (при наличии)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90772C-BAB3-4C8A-BD55-089F3B9625B0}"/>
              </a:ext>
            </a:extLst>
          </p:cNvPr>
          <p:cNvSpPr txBox="1"/>
          <p:nvPr/>
        </p:nvSpPr>
        <p:spPr>
          <a:xfrm>
            <a:off x="1510335" y="5626303"/>
            <a:ext cx="2659702" cy="369332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E86912"/>
                </a:solidFill>
              </a:rPr>
              <a:t>Область вложений к задаче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C4C733-6856-4D3B-A967-D3A58D9CF0E0}"/>
              </a:ext>
            </a:extLst>
          </p:cNvPr>
          <p:cNvSpPr txBox="1"/>
          <p:nvPr/>
        </p:nvSpPr>
        <p:spPr>
          <a:xfrm>
            <a:off x="1576777" y="6391476"/>
            <a:ext cx="3865161" cy="369332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E86912"/>
                </a:solidFill>
              </a:rPr>
              <a:t>Журнал событий и комментарии к задаче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60C988-530E-486A-BC7B-2A0A5694A5EC}"/>
              </a:ext>
            </a:extLst>
          </p:cNvPr>
          <p:cNvSpPr txBox="1"/>
          <p:nvPr/>
        </p:nvSpPr>
        <p:spPr>
          <a:xfrm>
            <a:off x="6512537" y="1300670"/>
            <a:ext cx="4340227" cy="353943"/>
          </a:xfrm>
          <a:prstGeom prst="rect">
            <a:avLst/>
          </a:prstGeom>
          <a:solidFill>
            <a:schemeClr val="bg1">
              <a:lumMod val="95000"/>
              <a:alpha val="27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C00000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E86912"/>
                </a:solidFill>
              </a:rPr>
              <a:t>Набор полей, содержащих свойства задачи </a:t>
            </a:r>
          </a:p>
        </p:txBody>
      </p:sp>
    </p:spTree>
    <p:extLst>
      <p:ext uri="{BB962C8B-B14F-4D97-AF65-F5344CB8AC3E}">
        <p14:creationId xmlns:p14="http://schemas.microsoft.com/office/powerpoint/2010/main" val="378338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ru-RU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Что дальше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6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975757-3AD9-409E-A323-9D83B327E3C4}"/>
              </a:ext>
            </a:extLst>
          </p:cNvPr>
          <p:cNvSpPr txBox="1"/>
          <p:nvPr/>
        </p:nvSpPr>
        <p:spPr>
          <a:xfrm>
            <a:off x="507999" y="1328383"/>
            <a:ext cx="8576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Задачи сгруппированы по спринтам на </a:t>
            </a:r>
            <a:r>
              <a:rPr lang="en-US" sz="2800" dirty="0">
                <a:solidFill>
                  <a:srgbClr val="244B58"/>
                </a:solidFill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Agile-</a:t>
            </a:r>
            <a:r>
              <a:rPr lang="ru-RU" sz="2800" dirty="0">
                <a:solidFill>
                  <a:srgbClr val="244B58"/>
                </a:solidFill>
                <a:latin typeface="Franklin Gothic Book" panose="020B05030201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доске</a:t>
            </a:r>
            <a:endParaRPr lang="ru-RU" sz="2800" dirty="0">
              <a:solidFill>
                <a:srgbClr val="244B58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AA6EFCB-A4C2-408D-A2BC-6E57C4470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06" y="1920591"/>
            <a:ext cx="11983278" cy="276167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8BB51B1-746B-40FD-9047-7E7B9FC95E9E}"/>
              </a:ext>
            </a:extLst>
          </p:cNvPr>
          <p:cNvSpPr txBox="1"/>
          <p:nvPr/>
        </p:nvSpPr>
        <p:spPr>
          <a:xfrm>
            <a:off x="508000" y="2679069"/>
            <a:ext cx="821059" cy="28800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en-US" dirty="0" err="1">
                <a:solidFill>
                  <a:srgbClr val="366E82"/>
                </a:solidFill>
              </a:rPr>
              <a:t>Этапы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C52997-A24F-46D6-8AA7-5D56B6704585}"/>
              </a:ext>
            </a:extLst>
          </p:cNvPr>
          <p:cNvSpPr txBox="1"/>
          <p:nvPr/>
        </p:nvSpPr>
        <p:spPr>
          <a:xfrm>
            <a:off x="508000" y="4772495"/>
            <a:ext cx="104051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Для каждого разработчика предусмотрена </a:t>
            </a:r>
            <a:r>
              <a:rPr lang="ru-RU" sz="2800" dirty="0">
                <a:solidFill>
                  <a:srgbClr val="8719E2"/>
                </a:solidFill>
                <a:latin typeface="Franklin Gothic Book" panose="020B0503020102020204" pitchFamily="34" charset="0"/>
              </a:rPr>
              <a:t>Личная доска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172724A-D401-4A5D-BADE-3CFD72A8A9A6}"/>
              </a:ext>
            </a:extLst>
          </p:cNvPr>
          <p:cNvSpPr txBox="1"/>
          <p:nvPr/>
        </p:nvSpPr>
        <p:spPr>
          <a:xfrm>
            <a:off x="508000" y="5357688"/>
            <a:ext cx="107232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На Личной доске спринтов отображаются назначенные Вам задачи, включенные в текущий спринт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75463F4-7D74-46C8-B934-1FB1536ACD30}"/>
              </a:ext>
            </a:extLst>
          </p:cNvPr>
          <p:cNvSpPr txBox="1"/>
          <p:nvPr/>
        </p:nvSpPr>
        <p:spPr>
          <a:xfrm>
            <a:off x="3789680" y="2498121"/>
            <a:ext cx="3921760" cy="35394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ED721C"/>
                </a:solidFill>
                <a:sym typeface="Symbol" panose="05050102010706020507" pitchFamily="18" charset="2"/>
              </a:rPr>
              <a:t> </a:t>
            </a:r>
            <a:r>
              <a:rPr lang="ru-RU" dirty="0">
                <a:solidFill>
                  <a:srgbClr val="366E82"/>
                </a:solidFill>
              </a:rPr>
              <a:t>Информация о спринте и сроках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E63E9B9-4C22-4623-9477-4E894D014CF0}"/>
              </a:ext>
            </a:extLst>
          </p:cNvPr>
          <p:cNvSpPr txBox="1"/>
          <p:nvPr/>
        </p:nvSpPr>
        <p:spPr>
          <a:xfrm>
            <a:off x="1581045" y="2258026"/>
            <a:ext cx="3615092" cy="353943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1700">
                <a:solidFill>
                  <a:srgbClr val="E86912"/>
                </a:solidFill>
                <a:latin typeface="Franklin Gothic Book" panose="020B0503020102020204" pitchFamily="34" charset="0"/>
                <a:ea typeface="Times New Roman" panose="02020603050405020304" pitchFamily="18" charset="0"/>
              </a:defRPr>
            </a:lvl1pPr>
          </a:lstStyle>
          <a:p>
            <a:r>
              <a:rPr lang="ru-RU" dirty="0">
                <a:solidFill>
                  <a:srgbClr val="ED721C"/>
                </a:solidFill>
                <a:sym typeface="Symbol" panose="05050102010706020507" pitchFamily="18" charset="2"/>
              </a:rPr>
              <a:t> </a:t>
            </a:r>
            <a:r>
              <a:rPr lang="en-US" dirty="0">
                <a:solidFill>
                  <a:srgbClr val="366E82"/>
                </a:solidFill>
              </a:rPr>
              <a:t>Наименование </a:t>
            </a:r>
            <a:r>
              <a:rPr lang="ru-RU" dirty="0">
                <a:solidFill>
                  <a:srgbClr val="366E82"/>
                </a:solidFill>
              </a:rPr>
              <a:t>выбранной</a:t>
            </a:r>
            <a:r>
              <a:rPr lang="en-US" dirty="0">
                <a:solidFill>
                  <a:srgbClr val="366E82"/>
                </a:solidFill>
              </a:rPr>
              <a:t> </a:t>
            </a:r>
            <a:r>
              <a:rPr lang="ru-RU" dirty="0">
                <a:solidFill>
                  <a:srgbClr val="366E82"/>
                </a:solidFill>
              </a:rPr>
              <a:t>доски</a:t>
            </a:r>
          </a:p>
        </p:txBody>
      </p:sp>
    </p:spTree>
    <p:extLst>
      <p:ext uri="{BB962C8B-B14F-4D97-AF65-F5344CB8AC3E}">
        <p14:creationId xmlns:p14="http://schemas.microsoft.com/office/powerpoint/2010/main" val="67729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0.00139 L 0.85599 -0.00092 " pathEditMode="relative" rAng="0" ptsTypes="AA">
                                      <p:cBhvr>
                                        <p:cTn id="18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9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2" grpId="0"/>
      <p:bldP spid="24" grpId="0"/>
      <p:bldP spid="2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539" y="295551"/>
            <a:ext cx="10515600" cy="743239"/>
          </a:xfrm>
        </p:spPr>
        <p:txBody>
          <a:bodyPr>
            <a:noAutofit/>
          </a:bodyPr>
          <a:lstStyle/>
          <a:p>
            <a:pPr marL="4932363" indent="-4932363"/>
            <a:r>
              <a:rPr lang="ru-RU" sz="3200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Задача проходит несколько этапов </a:t>
            </a:r>
            <a:br>
              <a:rPr lang="ru-RU" sz="3200" b="1" dirty="0">
                <a:solidFill>
                  <a:srgbClr val="32677A"/>
                </a:solidFill>
                <a:latin typeface="Franklin Gothic Book" panose="020B0503020102020204" pitchFamily="34" charset="0"/>
              </a:rPr>
            </a:br>
            <a:r>
              <a:rPr lang="ru-RU" sz="3600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жизненного цикла </a:t>
            </a:r>
            <a:endParaRPr lang="ru-RU" sz="3200" b="1" dirty="0">
              <a:solidFill>
                <a:srgbClr val="32677A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7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44A8FAF-3AA0-44E2-8280-288BAC7C2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91" y="2459892"/>
            <a:ext cx="11736000" cy="2405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8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ru-RU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Чтобы начать работу с задачей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8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C975757-3AD9-409E-A323-9D83B327E3C4}"/>
              </a:ext>
            </a:extLst>
          </p:cNvPr>
          <p:cNvSpPr txBox="1"/>
          <p:nvPr/>
        </p:nvSpPr>
        <p:spPr>
          <a:xfrm>
            <a:off x="7732398" y="1425995"/>
            <a:ext cx="40838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Авторизуйтесь в </a:t>
            </a:r>
            <a:r>
              <a:rPr lang="ru-RU" sz="2700" u="sng" dirty="0">
                <a:solidFill>
                  <a:srgbClr val="1A353E"/>
                </a:solidFill>
                <a:latin typeface="Franklin Gothic Book" panose="020B0503020102020204" pitchFamily="34" charset="0"/>
              </a:rPr>
              <a:t>YouTrack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70740D-C2C2-435C-B7B5-B841449FEDBB}"/>
              </a:ext>
            </a:extLst>
          </p:cNvPr>
          <p:cNvSpPr txBox="1"/>
          <p:nvPr/>
        </p:nvSpPr>
        <p:spPr>
          <a:xfrm>
            <a:off x="7732398" y="2148465"/>
            <a:ext cx="4228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Перейдите на вкладку </a:t>
            </a:r>
          </a:p>
          <a:p>
            <a:pPr marL="2595563" lvl="0" indent="-354013"/>
            <a:r>
              <a:rPr lang="ru-RU" sz="2700" u="sng" dirty="0">
                <a:solidFill>
                  <a:srgbClr val="1A353E"/>
                </a:solidFill>
                <a:latin typeface="Franklin Gothic Book" panose="020B0503020102020204" pitchFamily="34" charset="0"/>
              </a:rPr>
              <a:t>Доски </a:t>
            </a:r>
            <a:r>
              <a:rPr lang="ru-RU" sz="2700" u="sng" dirty="0" err="1">
                <a:solidFill>
                  <a:srgbClr val="1A353E"/>
                </a:solidFill>
                <a:latin typeface="Franklin Gothic Book" panose="020B0503020102020204" pitchFamily="34" charset="0"/>
              </a:rPr>
              <a:t>Agile</a:t>
            </a:r>
            <a:endParaRPr lang="ru-RU" sz="2700" u="sng" dirty="0">
              <a:solidFill>
                <a:srgbClr val="1A353E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C824F4-D7E1-4B76-9ECE-1E1AA49CC35A}"/>
              </a:ext>
            </a:extLst>
          </p:cNvPr>
          <p:cNvSpPr txBox="1"/>
          <p:nvPr/>
        </p:nvSpPr>
        <p:spPr>
          <a:xfrm>
            <a:off x="7732398" y="3429000"/>
            <a:ext cx="458987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Откройте свою </a:t>
            </a:r>
            <a:r>
              <a:rPr lang="ru-RU" sz="2700" dirty="0" err="1">
                <a:solidFill>
                  <a:srgbClr val="1A353E"/>
                </a:solidFill>
                <a:latin typeface="Franklin Gothic Book" panose="020B0503020102020204" pitchFamily="34" charset="0"/>
              </a:rPr>
              <a:t>Sprints</a:t>
            </a: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 </a:t>
            </a:r>
            <a:r>
              <a:rPr lang="ru-RU" sz="2700" dirty="0" err="1">
                <a:solidFill>
                  <a:srgbClr val="1A353E"/>
                </a:solidFill>
                <a:latin typeface="Franklin Gothic Book" panose="020B0503020102020204" pitchFamily="34" charset="0"/>
              </a:rPr>
              <a:t>Board</a:t>
            </a:r>
            <a:endParaRPr lang="ru-RU" sz="2700" dirty="0">
              <a:solidFill>
                <a:srgbClr val="1A353E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310A1F5-FBF4-4996-8B94-2ADF807FEC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1170000"/>
            <a:ext cx="7582148" cy="56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82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53964-2FDA-48CD-B1F7-1E8BBBE0B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3239"/>
          </a:xfrm>
        </p:spPr>
        <p:txBody>
          <a:bodyPr/>
          <a:lstStyle/>
          <a:p>
            <a:r>
              <a:rPr lang="ru-RU" b="1" dirty="0">
                <a:solidFill>
                  <a:srgbClr val="32677A"/>
                </a:solidFill>
                <a:latin typeface="Franklin Gothic Book" panose="020B0503020102020204" pitchFamily="34" charset="0"/>
              </a:rPr>
              <a:t>Измените статус задач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294E1A-D818-4DB1-91B7-A03D5F6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E0EA-7F83-48C1-893A-9E8D847C3066}" type="slidenum">
              <a:rPr lang="ru-RU" smtClean="0"/>
              <a:t>9</a:t>
            </a:fld>
            <a:endParaRPr lang="ru-RU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491A2A33-931B-4DD8-8AAF-930ED5A8C9B5}"/>
              </a:ext>
            </a:extLst>
          </p:cNvPr>
          <p:cNvCxnSpPr>
            <a:cxnSpLocks/>
          </p:cNvCxnSpPr>
          <p:nvPr/>
        </p:nvCxnSpPr>
        <p:spPr>
          <a:xfrm>
            <a:off x="508000" y="1108364"/>
            <a:ext cx="11453091" cy="0"/>
          </a:xfrm>
          <a:prstGeom prst="line">
            <a:avLst/>
          </a:prstGeom>
          <a:ln>
            <a:solidFill>
              <a:srgbClr val="ED76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B980051-676E-40D4-A21E-00C2EFA74FD5}"/>
              </a:ext>
            </a:extLst>
          </p:cNvPr>
          <p:cNvSpPr txBox="1"/>
          <p:nvPr/>
        </p:nvSpPr>
        <p:spPr>
          <a:xfrm>
            <a:off x="507999" y="1321649"/>
            <a:ext cx="1065364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момент начала работы над задачей необходимо переместить ее </a:t>
            </a:r>
            <a:b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</a:b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колонку этапа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 работе </a:t>
            </a:r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на доске спринта  (захватить левой кнопкой мыши и перетащить)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E7AF855-9257-4D4D-9592-4B7971269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8" y="2660477"/>
            <a:ext cx="11525761" cy="20880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E272384-4E30-48A0-BF28-7AD32EA8EB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285" y="3293968"/>
            <a:ext cx="3686175" cy="146685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1DE6F8A-CA4B-493C-8F94-D6B9ED05A0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94"/>
          <a:stretch/>
        </p:blipFill>
        <p:spPr>
          <a:xfrm>
            <a:off x="4205186" y="3293968"/>
            <a:ext cx="3601628" cy="146685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5E41B3E-DF2E-4A77-9A5A-310792DBB118}"/>
              </a:ext>
            </a:extLst>
          </p:cNvPr>
          <p:cNvSpPr txBox="1"/>
          <p:nvPr/>
        </p:nvSpPr>
        <p:spPr>
          <a:xfrm>
            <a:off x="399807" y="4885694"/>
            <a:ext cx="1152576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Если в какой-то момент работа над задачей временно прекращена, но еще не завершена полностью, следует в обязательном порядке вернуть ее обратно в колонку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Очередь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025DD52-A2F1-4223-9C21-57EBE2074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539" y="3292987"/>
            <a:ext cx="3928921" cy="1476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7BD11C-B204-4483-A38F-D212A5220B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432" y="3292987"/>
            <a:ext cx="3928921" cy="1476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6D5A9BD-4974-4FA2-B1EF-D7CC8160457C}"/>
              </a:ext>
            </a:extLst>
          </p:cNvPr>
          <p:cNvSpPr txBox="1"/>
          <p:nvPr/>
        </p:nvSpPr>
        <p:spPr>
          <a:xfrm>
            <a:off x="399807" y="6224522"/>
            <a:ext cx="101600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700" dirty="0">
                <a:solidFill>
                  <a:srgbClr val="1A353E"/>
                </a:solidFill>
                <a:latin typeface="Franklin Gothic Book" panose="020B0503020102020204" pitchFamily="34" charset="0"/>
              </a:rPr>
              <a:t>Вы можете взять в работу </a:t>
            </a:r>
            <a:r>
              <a:rPr lang="ru-RU" sz="2700" b="1" dirty="0">
                <a:solidFill>
                  <a:srgbClr val="1A353E"/>
                </a:solidFill>
                <a:latin typeface="Franklin Gothic Book" panose="020B0503020102020204" pitchFamily="34" charset="0"/>
              </a:rPr>
              <a:t>несколько задач одновременно</a:t>
            </a:r>
          </a:p>
        </p:txBody>
      </p:sp>
    </p:spTree>
    <p:extLst>
      <p:ext uri="{BB962C8B-B14F-4D97-AF65-F5344CB8AC3E}">
        <p14:creationId xmlns:p14="http://schemas.microsoft.com/office/powerpoint/2010/main" val="42611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7 0.00371 L 0.31862 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46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1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549 -0.00162 L -0.31549 -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598</Words>
  <Application>Microsoft Office PowerPoint</Application>
  <PresentationFormat>Широкоэкранный</PresentationFormat>
  <Paragraphs>77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Тема Office</vt:lpstr>
      <vt:lpstr>Документ Microsoft Word</vt:lpstr>
      <vt:lpstr>Работа в YouTrack</vt:lpstr>
      <vt:lpstr>Как мы работаем</vt:lpstr>
      <vt:lpstr>Где берем задачи</vt:lpstr>
      <vt:lpstr>Если задача поступила из Service Desk</vt:lpstr>
      <vt:lpstr>Для каждой задачи создается карточка в YouTrack</vt:lpstr>
      <vt:lpstr>Что дальше</vt:lpstr>
      <vt:lpstr>Задача проходит несколько этапов  жизненного цикла </vt:lpstr>
      <vt:lpstr>Чтобы начать работу с задачей</vt:lpstr>
      <vt:lpstr>Измените статус задач</vt:lpstr>
      <vt:lpstr>Когда работа над задачей завершена</vt:lpstr>
      <vt:lpstr>Если тестирование прошло успешно</vt:lpstr>
      <vt:lpstr>Мы ведем учет рабочего времени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ITM-A</dc:creator>
  <cp:lastModifiedBy>ITM-A</cp:lastModifiedBy>
  <cp:revision>121</cp:revision>
  <dcterms:created xsi:type="dcterms:W3CDTF">2023-08-30T17:15:27Z</dcterms:created>
  <dcterms:modified xsi:type="dcterms:W3CDTF">2026-02-02T09:49:17Z</dcterms:modified>
</cp:coreProperties>
</file>